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Roboto Mono Medium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ofx1MkpL682yAuLIBFsmt7DSc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Medium-regular.fntdata"/><Relationship Id="rId22" Type="http://schemas.openxmlformats.org/officeDocument/2006/relationships/font" Target="fonts/RobotoMonoMedium-italic.fntdata"/><Relationship Id="rId21" Type="http://schemas.openxmlformats.org/officeDocument/2006/relationships/font" Target="fonts/RobotoMonoMedium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Mono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RobotoMono-bold.fntdata"/><Relationship Id="rId10" Type="http://schemas.openxmlformats.org/officeDocument/2006/relationships/slide" Target="slides/slide6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9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atgpt.com/c/691509ef-8bb8-832e-a565-194ef8bae92d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https://chatgpt.com/c/691509ef-8bb8-832e-a565-194ef8bae92d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5b6ff2cae_2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a5b6ff2cae_2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5b6ff2cae_2_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a5b6ff2cae_2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d558714b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ad558714b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7" name="Google Shape;137;g3ad558714b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20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11" Type="http://schemas.openxmlformats.org/officeDocument/2006/relationships/image" Target="../media/image17.png"/><Relationship Id="rId10" Type="http://schemas.openxmlformats.org/officeDocument/2006/relationships/image" Target="../media/image27.png"/><Relationship Id="rId12" Type="http://schemas.openxmlformats.org/officeDocument/2006/relationships/image" Target="../media/image2.png"/><Relationship Id="rId9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s://youtu.be/FAM2gNsyUIc" TargetMode="External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4.jpg"/><Relationship Id="rId5" Type="http://schemas.openxmlformats.org/officeDocument/2006/relationships/image" Target="../media/image1.jp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2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1" Type="http://schemas.openxmlformats.org/officeDocument/2006/relationships/image" Target="../media/image15.png"/><Relationship Id="rId10" Type="http://schemas.openxmlformats.org/officeDocument/2006/relationships/image" Target="../media/image7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" y="35078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44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>
              <a:solidFill>
                <a:schemeClr val="l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24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PRESENTACIÓN FINAL CAPSTONE</a:t>
            </a:r>
            <a:endParaRPr i="0" sz="2400" u="none" cap="none" strike="noStrike">
              <a:solidFill>
                <a:schemeClr val="l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5272" y="2032532"/>
            <a:ext cx="1481456" cy="14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6719625" y="5720775"/>
            <a:ext cx="5382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Carlos Aranda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Matías Cortés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Ingeniería en Informática</a:t>
            </a:r>
            <a:endParaRPr i="1"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2A4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4">
            <a:alphaModFix/>
          </a:blip>
          <a:srcRect b="0" l="0" r="2685" t="0"/>
          <a:stretch/>
        </p:blipFill>
        <p:spPr>
          <a:xfrm>
            <a:off x="6292408" y="2038345"/>
            <a:ext cx="5859000" cy="3958200"/>
          </a:xfrm>
          <a:prstGeom prst="roundRect">
            <a:avLst>
              <a:gd fmla="val 6843" name="adj"/>
            </a:avLst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5">
            <a:alphaModFix/>
          </a:blip>
          <a:srcRect b="1797" l="2896" r="41820" t="1584"/>
          <a:stretch/>
        </p:blipFill>
        <p:spPr>
          <a:xfrm>
            <a:off x="207350" y="1746725"/>
            <a:ext cx="6042900" cy="4887300"/>
          </a:xfrm>
          <a:prstGeom prst="roundRect">
            <a:avLst>
              <a:gd fmla="val 4161" name="adj"/>
            </a:avLst>
          </a:prstGeom>
          <a:noFill/>
          <a:ln>
            <a:noFill/>
          </a:ln>
        </p:spPr>
      </p:pic>
      <p:sp>
        <p:nvSpPr>
          <p:cNvPr id="195" name="Google Shape;195;p9"/>
          <p:cNvSpPr txBox="1"/>
          <p:nvPr/>
        </p:nvSpPr>
        <p:spPr>
          <a:xfrm>
            <a:off x="155181" y="962028"/>
            <a:ext cx="1186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Modelo de base de datos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6" name="Google Shape;196;p9"/>
          <p:cNvPicPr preferRelativeResize="0"/>
          <p:nvPr/>
        </p:nvPicPr>
        <p:blipFill rotWithShape="1">
          <a:blip r:embed="rId6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98" name="Google Shape;198;p9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0"/>
          <p:cNvSpPr txBox="1"/>
          <p:nvPr/>
        </p:nvSpPr>
        <p:spPr>
          <a:xfrm>
            <a:off x="143420" y="95588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Tecnologías utilizadas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667693" y="3301168"/>
            <a:ext cx="18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Linux VPS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677" y="2177542"/>
            <a:ext cx="1204149" cy="120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4144" y="2177553"/>
            <a:ext cx="2295876" cy="108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6">
            <a:alphaModFix/>
          </a:blip>
          <a:srcRect b="19205" l="32000" r="29453" t="15155"/>
          <a:stretch/>
        </p:blipFill>
        <p:spPr>
          <a:xfrm>
            <a:off x="7267196" y="2173771"/>
            <a:ext cx="1318400" cy="12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09192" y="2113900"/>
            <a:ext cx="1204150" cy="12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1400" y="4230177"/>
            <a:ext cx="3657051" cy="148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1686" y="4341425"/>
            <a:ext cx="2059938" cy="12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4100" y="4128462"/>
            <a:ext cx="1687649" cy="16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11">
            <a:alphaModFix/>
          </a:blip>
          <a:srcRect b="22414" l="13912" r="13702" t="22982"/>
          <a:stretch/>
        </p:blipFill>
        <p:spPr>
          <a:xfrm>
            <a:off x="6778438" y="4579600"/>
            <a:ext cx="2295875" cy="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0"/>
          <p:cNvSpPr txBox="1"/>
          <p:nvPr/>
        </p:nvSpPr>
        <p:spPr>
          <a:xfrm>
            <a:off x="6426400" y="3367336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 Flask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9973305" y="328884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Flutter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2980018" y="3141873"/>
            <a:ext cx="330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 (ORM SqlAlchemy)</a:t>
            </a:r>
            <a:endParaRPr/>
          </a:p>
        </p:txBody>
      </p:sp>
      <p:sp>
        <p:nvSpPr>
          <p:cNvPr id="217" name="Google Shape;217;p10"/>
          <p:cNvSpPr txBox="1"/>
          <p:nvPr/>
        </p:nvSpPr>
        <p:spPr>
          <a:xfrm>
            <a:off x="3379275" y="5475225"/>
            <a:ext cx="314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Mercado Pago Checkout Pro</a:t>
            </a:r>
            <a:endParaRPr/>
          </a:p>
        </p:txBody>
      </p:sp>
      <p:sp>
        <p:nvSpPr>
          <p:cNvPr id="218" name="Google Shape;218;p10"/>
          <p:cNvSpPr txBox="1"/>
          <p:nvPr/>
        </p:nvSpPr>
        <p:spPr>
          <a:xfrm>
            <a:off x="9066638" y="5659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Node JS (Express)</a:t>
            </a:r>
            <a:endParaRPr/>
          </a:p>
        </p:txBody>
      </p:sp>
      <p:sp>
        <p:nvSpPr>
          <p:cNvPr id="219" name="Google Shape;219;p10"/>
          <p:cNvSpPr txBox="1"/>
          <p:nvPr/>
        </p:nvSpPr>
        <p:spPr>
          <a:xfrm>
            <a:off x="360613" y="560473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Qwen Image AI API</a:t>
            </a:r>
            <a:endParaRPr/>
          </a:p>
        </p:txBody>
      </p:sp>
      <p:sp>
        <p:nvSpPr>
          <p:cNvPr id="220" name="Google Shape;220;p10"/>
          <p:cNvSpPr txBox="1"/>
          <p:nvPr/>
        </p:nvSpPr>
        <p:spPr>
          <a:xfrm>
            <a:off x="6426388" y="5604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FCM Firebase</a:t>
            </a:r>
            <a:endParaRPr/>
          </a:p>
        </p:txBody>
      </p:sp>
      <p:pic>
        <p:nvPicPr>
          <p:cNvPr id="221" name="Google Shape;221;p10"/>
          <p:cNvPicPr preferRelativeResize="0"/>
          <p:nvPr/>
        </p:nvPicPr>
        <p:blipFill rotWithShape="1">
          <a:blip r:embed="rId12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223" name="Google Shape;223;p10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1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>
            <a:hlinkClick r:id="rId4"/>
          </p:cNvPr>
          <p:cNvSpPr txBox="1"/>
          <p:nvPr/>
        </p:nvSpPr>
        <p:spPr>
          <a:xfrm>
            <a:off x="4641575" y="3738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accent5"/>
                </a:solidFill>
              </a:rPr>
              <a:t>https://youtu.be/FAM2gNsyUIc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1" y="2851516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Demostración del resultado</a:t>
            </a:r>
            <a:endParaRPr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5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1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233" name="Google Shape;233;p11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 txBox="1"/>
          <p:nvPr/>
        </p:nvSpPr>
        <p:spPr>
          <a:xfrm>
            <a:off x="-91074" y="1511166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Resultados obtenidos</a:t>
            </a:r>
            <a:endParaRPr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0" name="Google Shape;24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4938">
            <a:off x="3441895" y="2496876"/>
            <a:ext cx="5126049" cy="34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5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2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243" name="Google Shape;243;p12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3a5b6ff2cae_2_489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a5b6ff2cae_2_489"/>
          <p:cNvSpPr txBox="1"/>
          <p:nvPr/>
        </p:nvSpPr>
        <p:spPr>
          <a:xfrm>
            <a:off x="1" y="2851516"/>
            <a:ext cx="1219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1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Obstáculos durante el desarrollo</a:t>
            </a:r>
            <a:endParaRPr sz="1100"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0" name="Google Shape;250;g3a5b6ff2cae_2_489"/>
          <p:cNvPicPr preferRelativeResize="0"/>
          <p:nvPr/>
        </p:nvPicPr>
        <p:blipFill rotWithShape="1">
          <a:blip r:embed="rId4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a5b6ff2cae_2_489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252" name="Google Shape;252;g3a5b6ff2cae_2_489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3a5b6ff2cae_2_500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a5b6ff2cae_2_500"/>
          <p:cNvSpPr txBox="1"/>
          <p:nvPr/>
        </p:nvSpPr>
        <p:spPr>
          <a:xfrm>
            <a:off x="1" y="2851516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Gracias por su atención</a:t>
            </a:r>
            <a:endParaRPr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9" name="Google Shape;259;g3a5b6ff2cae_2_500"/>
          <p:cNvSpPr txBox="1"/>
          <p:nvPr/>
        </p:nvSpPr>
        <p:spPr>
          <a:xfrm>
            <a:off x="0" y="4419475"/>
            <a:ext cx="1228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¿Preguntas?</a:t>
            </a:r>
            <a:endParaRPr sz="2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>
            <a:off x="4121026" y="1710819"/>
            <a:ext cx="7633617" cy="4349505"/>
            <a:chOff x="0" y="0"/>
            <a:chExt cx="7633617" cy="4349505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7633500" cy="20712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D042"/>
                </a:gs>
                <a:gs pos="100000">
                  <a:srgbClr val="B88C07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733817" y="0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i="0" lang="es-CL" sz="33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Matías Cortés</a:t>
              </a:r>
              <a:endParaRPr i="0" sz="33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115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i="0" lang="es-CL" sz="23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Scrum Master, Desarrollador</a:t>
              </a:r>
              <a:endParaRPr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i="0" lang="es-CL" sz="23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Experiencia y módulo de prueba en piel</a:t>
              </a:r>
              <a:endParaRPr i="0" sz="23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7118" y="207118"/>
              <a:ext cx="1526700" cy="16569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0" y="2278305"/>
              <a:ext cx="7633500" cy="20712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D042"/>
                </a:gs>
                <a:gs pos="100000">
                  <a:srgbClr val="B88C07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733817" y="2278305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i="0" lang="es-CL" sz="32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Carlos Aranda</a:t>
              </a:r>
              <a:endParaRPr i="0" sz="17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115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i="0" lang="es-CL" sz="23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Product Owner, Desarrollador</a:t>
              </a:r>
              <a:endParaRPr i="0" sz="23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i="0" lang="es-CL" sz="23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Catálogo, agenda y pago</a:t>
              </a:r>
              <a:endParaRPr i="0" sz="23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07118" y="2485423"/>
              <a:ext cx="1526700" cy="16569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0" l="487" r="7465" t="0"/>
          <a:stretch/>
        </p:blipFill>
        <p:spPr>
          <a:xfrm>
            <a:off x="4341412" y="4216234"/>
            <a:ext cx="1498500" cy="1628100"/>
          </a:xfrm>
          <a:prstGeom prst="roundRect">
            <a:avLst>
              <a:gd fmla="val 6639" name="adj"/>
            </a:avLst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 b="0" l="7952" r="0" t="0"/>
          <a:stretch/>
        </p:blipFill>
        <p:spPr>
          <a:xfrm>
            <a:off x="4341412" y="1932457"/>
            <a:ext cx="1498500" cy="1628100"/>
          </a:xfrm>
          <a:prstGeom prst="roundRect">
            <a:avLst>
              <a:gd fmla="val 6899" name="adj"/>
            </a:avLst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325950" y="2904325"/>
            <a:ext cx="3662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Integrantes </a:t>
            </a: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del proyecto</a:t>
            </a:r>
            <a:endParaRPr i="0" sz="1800" u="none" cap="none" strike="noStrike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6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65050" y="314977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Descripción del proyecto</a:t>
            </a:r>
            <a:endParaRPr i="0" sz="1800" u="none" cap="none" strike="noStrike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4">
            <a:alphaModFix/>
          </a:blip>
          <a:srcRect b="1922" l="665" r="0" t="51188"/>
          <a:stretch/>
        </p:blipFill>
        <p:spPr>
          <a:xfrm>
            <a:off x="652500" y="3941409"/>
            <a:ext cx="10887000" cy="2671500"/>
          </a:xfrm>
          <a:prstGeom prst="roundRect">
            <a:avLst>
              <a:gd fmla="val 11225" name="adj"/>
            </a:avLst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5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53108" l="665" r="0" t="0"/>
          <a:stretch/>
        </p:blipFill>
        <p:spPr>
          <a:xfrm>
            <a:off x="311650" y="1183475"/>
            <a:ext cx="10887000" cy="2671500"/>
          </a:xfrm>
          <a:prstGeom prst="roundRect">
            <a:avLst>
              <a:gd fmla="val 11713" name="adj"/>
            </a:avLst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b="53108" l="61799" r="0" t="0"/>
          <a:stretch/>
        </p:blipFill>
        <p:spPr>
          <a:xfrm>
            <a:off x="7065350" y="1183475"/>
            <a:ext cx="4837200" cy="2671500"/>
          </a:xfrm>
          <a:prstGeom prst="roundRect">
            <a:avLst>
              <a:gd fmla="val 11713" name="adj"/>
            </a:avLst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6">
            <a:alphaModFix/>
          </a:blip>
          <a:srcRect b="50114" l="0" r="50209" t="0"/>
          <a:stretch/>
        </p:blipFill>
        <p:spPr>
          <a:xfrm>
            <a:off x="5051575" y="1582050"/>
            <a:ext cx="2603100" cy="1738800"/>
          </a:xfrm>
          <a:prstGeom prst="roundRect">
            <a:avLst>
              <a:gd fmla="val 8588" name="adj"/>
            </a:avLst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6">
            <a:alphaModFix/>
          </a:blip>
          <a:srcRect b="0" l="0" r="24242" t="50114"/>
          <a:stretch/>
        </p:blipFill>
        <p:spPr>
          <a:xfrm>
            <a:off x="7680801" y="1569012"/>
            <a:ext cx="3981600" cy="1747800"/>
          </a:xfrm>
          <a:prstGeom prst="roundRect">
            <a:avLst>
              <a:gd fmla="val 10290" name="adj"/>
            </a:avLst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7">
            <a:alphaModFix/>
          </a:blip>
          <a:srcRect b="0" l="20911" r="0" t="9008"/>
          <a:stretch/>
        </p:blipFill>
        <p:spPr>
          <a:xfrm>
            <a:off x="5725056" y="4076975"/>
            <a:ext cx="3173400" cy="2433900"/>
          </a:xfrm>
          <a:prstGeom prst="roundRect">
            <a:avLst>
              <a:gd fmla="val 6179" name="adj"/>
            </a:avLst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8">
            <a:alphaModFix/>
          </a:blip>
          <a:srcRect b="0" l="18672" r="6246" t="0"/>
          <a:stretch/>
        </p:blipFill>
        <p:spPr>
          <a:xfrm>
            <a:off x="8987080" y="4076975"/>
            <a:ext cx="2382900" cy="2380200"/>
          </a:xfrm>
          <a:prstGeom prst="roundRect">
            <a:avLst>
              <a:gd fmla="val 597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9885"/>
            <a:ext cx="12280549" cy="6914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-3455099" y="523787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i="0" lang="es-CL" sz="3600" u="none" cap="none" strike="noStrike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Objetivo General</a:t>
            </a:r>
            <a:endParaRPr i="0" sz="1800" u="none" cap="none" strike="noStrike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b="10011" l="0" r="0" t="14998"/>
          <a:stretch/>
        </p:blipFill>
        <p:spPr>
          <a:xfrm>
            <a:off x="9117459" y="281650"/>
            <a:ext cx="2737350" cy="6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3ad558714bf_0_0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ad558714bf_0_0"/>
          <p:cNvSpPr txBox="1"/>
          <p:nvPr/>
        </p:nvSpPr>
        <p:spPr>
          <a:xfrm>
            <a:off x="143426" y="1028792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i="0" lang="es-CL" sz="3600" u="none" cap="none" strike="noStrike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Objetivos Específicos</a:t>
            </a:r>
            <a:endParaRPr i="0" sz="1800" u="none" cap="none" strike="noStrike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1" name="Google Shape;141;g3ad558714bf_0_0"/>
          <p:cNvPicPr preferRelativeResize="0"/>
          <p:nvPr/>
        </p:nvPicPr>
        <p:blipFill rotWithShape="1">
          <a:blip r:embed="rId4">
            <a:alphaModFix/>
          </a:blip>
          <a:srcRect b="0" l="1166" r="0" t="0"/>
          <a:stretch/>
        </p:blipFill>
        <p:spPr>
          <a:xfrm>
            <a:off x="26100" y="1800947"/>
            <a:ext cx="12139800" cy="4863600"/>
          </a:xfrm>
          <a:prstGeom prst="roundRect">
            <a:avLst>
              <a:gd fmla="val 6408" name="adj"/>
            </a:avLst>
          </a:prstGeom>
          <a:noFill/>
          <a:ln>
            <a:noFill/>
          </a:ln>
        </p:spPr>
      </p:pic>
      <p:pic>
        <p:nvPicPr>
          <p:cNvPr id="142" name="Google Shape;142;g3ad558714bf_0_0"/>
          <p:cNvPicPr preferRelativeResize="0"/>
          <p:nvPr/>
        </p:nvPicPr>
        <p:blipFill rotWithShape="1">
          <a:blip r:embed="rId5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ad558714bf_0_0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44" name="Google Shape;144;g3ad558714bf_0_0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" name="Google Shape;145;g3ad558714bf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8975" y="2235650"/>
            <a:ext cx="1454400" cy="14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ad558714bf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3763" y="2275201"/>
            <a:ext cx="1401400" cy="1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ad558714bf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94685" y="2298663"/>
            <a:ext cx="1328375" cy="13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ad558714bf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30975" y="4670325"/>
            <a:ext cx="1517075" cy="15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ad558714bf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04425" y="4764675"/>
            <a:ext cx="1328375" cy="13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ad558714bf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46560" y="4780001"/>
            <a:ext cx="1328375" cy="13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124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337800" y="388650"/>
            <a:ext cx="1185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Alcances y limitaciones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3">
            <a:alphaModFix/>
          </a:blip>
          <a:srcRect b="2448" l="0" r="0" t="0"/>
          <a:stretch/>
        </p:blipFill>
        <p:spPr>
          <a:xfrm>
            <a:off x="0" y="1035150"/>
            <a:ext cx="12280551" cy="58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4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875" y="856197"/>
            <a:ext cx="6214674" cy="62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6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460675" y="506400"/>
            <a:ext cx="1173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Metodología de trabajo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460675" y="1416875"/>
            <a:ext cx="476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highlight>
                  <a:srgbClr val="F5F547"/>
                </a:highlight>
                <a:latin typeface="Roboto"/>
                <a:ea typeface="Roboto"/>
                <a:cs typeface="Roboto"/>
                <a:sym typeface="Roboto"/>
              </a:rPr>
              <a:t>Enfoque general: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</a:t>
            </a: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odología ágil SCRUM basada en iteraciones cortas, priorizando avances funcionales verificables en cada sprint.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08" y="2289494"/>
            <a:ext cx="6775776" cy="45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6895850" y="1416875"/>
            <a:ext cx="5100900" cy="51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highlight>
                  <a:srgbClr val="F5F547"/>
                </a:highlight>
                <a:latin typeface="Roboto"/>
                <a:ea typeface="Roboto"/>
                <a:cs typeface="Roboto"/>
                <a:sym typeface="Roboto"/>
              </a:rPr>
              <a:t>Estructura de trabajo: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 y revisión semanal de hitos.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Distribución equitativa de responsabilidades.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Validación de avances con pruebas funcionales y de integración en entorno VPS real.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Documentación continua y control de versiones mediante revisiones en GitHub.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highlight>
                  <a:srgbClr val="F5F547"/>
                </a:highlight>
                <a:latin typeface="Roboto"/>
                <a:ea typeface="Roboto"/>
                <a:cs typeface="Roboto"/>
                <a:sym typeface="Roboto"/>
              </a:rPr>
              <a:t>Resultados: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 metodología permitió entregar un MVP operativo, modular y seguro.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Permitió cambios a lo largo del desarrollo con su correcta documentación.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5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9700"/>
            <a:ext cx="12280549" cy="693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/>
        </p:nvSpPr>
        <p:spPr>
          <a:xfrm>
            <a:off x="311650" y="139826"/>
            <a:ext cx="118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Cronograma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4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7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01A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8"/>
          <p:cNvPicPr preferRelativeResize="0"/>
          <p:nvPr/>
        </p:nvPicPr>
        <p:blipFill rotWithShape="1">
          <a:blip r:embed="rId3">
            <a:alphaModFix/>
          </a:blip>
          <a:srcRect b="95736" l="0" r="0" t="0"/>
          <a:stretch/>
        </p:blipFill>
        <p:spPr>
          <a:xfrm>
            <a:off x="0" y="0"/>
            <a:ext cx="12280551" cy="70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 txBox="1"/>
          <p:nvPr/>
        </p:nvSpPr>
        <p:spPr>
          <a:xfrm>
            <a:off x="324675" y="1049078"/>
            <a:ext cx="1186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Arquitectura del software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4">
            <a:alphaModFix/>
          </a:blip>
          <a:srcRect b="28832" l="1916" r="1762" t="3421"/>
          <a:stretch/>
        </p:blipFill>
        <p:spPr>
          <a:xfrm>
            <a:off x="269587" y="1840516"/>
            <a:ext cx="11744100" cy="4643700"/>
          </a:xfrm>
          <a:prstGeom prst="roundRect">
            <a:avLst>
              <a:gd fmla="val 7184" name="adj"/>
            </a:avLst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5">
            <a:alphaModFix/>
          </a:blip>
          <a:srcRect b="10011" l="0" r="0" t="14998"/>
          <a:stretch/>
        </p:blipFill>
        <p:spPr>
          <a:xfrm>
            <a:off x="9273909" y="177325"/>
            <a:ext cx="27373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129100" y="412009"/>
            <a:ext cx="750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45818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 sz="1900">
              <a:solidFill>
                <a:srgbClr val="45818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87" name="Google Shape;187;p8"/>
          <p:cNvCxnSpPr/>
          <p:nvPr/>
        </p:nvCxnSpPr>
        <p:spPr>
          <a:xfrm>
            <a:off x="207349" y="846075"/>
            <a:ext cx="116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